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6"/>
  </p:notesMasterIdLst>
  <p:sldIdLst>
    <p:sldId id="287" r:id="rId3"/>
    <p:sldId id="293" r:id="rId4"/>
    <p:sldId id="288" r:id="rId5"/>
    <p:sldId id="294" r:id="rId6"/>
    <p:sldId id="256" r:id="rId7"/>
    <p:sldId id="295" r:id="rId8"/>
    <p:sldId id="289" r:id="rId9"/>
    <p:sldId id="297" r:id="rId10"/>
    <p:sldId id="292" r:id="rId11"/>
    <p:sldId id="290" r:id="rId12"/>
    <p:sldId id="291" r:id="rId13"/>
    <p:sldId id="296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D5260-D14D-4464-B2FB-ABC74A7370AA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96D35-474B-4CFD-AE69-B991F6AB0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0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B3F9A-B923-E3DF-5B03-0FB3F6532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468AA-294F-0EC3-A0B2-22B1A9096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CC474-F0FF-D19E-71B1-3C921D306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DF45C-F12A-B213-27B9-902ADA10E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96D35-474B-4CFD-AE69-B991F6AB0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0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96D35-474B-4CFD-AE69-B991F6AB00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2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1916-6E1D-8120-B0FF-7269154AF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ACD89-2700-119D-EAFC-986BE5327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182AB-D463-2149-DC2F-25648A07F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6A1C6-2919-738B-D3CD-90722D81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2C9ED-9688-E7A3-B3A8-29FB5645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2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2B67-A962-574E-FD4E-655FDACD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C7DBD-3CCD-3262-C160-241D03CA7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A151C-EB84-7F98-717D-D34BD0882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36324-7BAC-D6FC-1381-25E7F98E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9A2C5-2D1C-6CDC-7EDA-1BA7F0AB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9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3CCC9E-9B11-BC02-2B06-FA553D1B1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0101F-6616-A293-933A-4298F02B5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6BCA3-67F5-9060-682D-D6DED541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A184-ADBB-729C-93A5-7A140998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908A4-77D2-CAAF-4A01-F5142C30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2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665" y="1274474"/>
            <a:ext cx="10311768" cy="4309053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7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665" y="5885912"/>
            <a:ext cx="4851084" cy="663054"/>
          </a:xfrm>
        </p:spPr>
        <p:txBody>
          <a:bodyPr anchor="b">
            <a:normAutofit/>
          </a:bodyPr>
          <a:lstStyle>
            <a:lvl1pPr marL="0" indent="0" algn="l">
              <a:buNone/>
              <a:defRPr sz="1200" b="1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906" y="307975"/>
            <a:ext cx="413319" cy="6240991"/>
          </a:xfrm>
        </p:spPr>
        <p:txBody>
          <a:bodyPr/>
          <a:lstStyle>
            <a:lvl1pPr algn="ctr">
              <a:defRPr sz="1250"/>
            </a:lvl1pPr>
          </a:lstStyle>
          <a:p>
            <a:pPr algn="r"/>
            <a:r>
              <a:rPr lang="en-ID" dirty="0"/>
              <a:t>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665" y="318134"/>
            <a:ext cx="4800600" cy="663054"/>
          </a:xfrm>
        </p:spPr>
        <p:txBody>
          <a:bodyPr anchor="t">
            <a:normAutofit/>
          </a:bodyPr>
          <a:lstStyle>
            <a:lvl1pPr>
              <a:defRPr sz="1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942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E1E4-6C1F-758F-BEF0-0134C1C5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7" y="3622530"/>
            <a:ext cx="4616483" cy="2926437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08730-27F8-74B4-137A-0A801396D9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717E1-F45F-0CDC-39E6-BA8AE85ED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54644-5513-C5F4-8051-722E9B763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4833" y="3622530"/>
            <a:ext cx="4401600" cy="2926437"/>
          </a:xfrm>
        </p:spPr>
        <p:txBody>
          <a:bodyPr>
            <a:normAutofit/>
          </a:bodyPr>
          <a:lstStyle>
            <a:lvl1pPr algn="l">
              <a:defRPr sz="1400"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38B48B-4E0B-22FB-A5B3-AFD56904D2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6000" y="1269000"/>
            <a:ext cx="2280000" cy="21600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543DB4-26F8-6491-ED15-59F17614D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4833" y="2949000"/>
            <a:ext cx="4401600" cy="480000"/>
          </a:xfrm>
        </p:spPr>
        <p:txBody>
          <a:bodyPr anchor="b">
            <a:normAutofit/>
          </a:bodyPr>
          <a:lstStyle>
            <a:lvl1pPr algn="l">
              <a:defRPr sz="14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54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02F8C3-F00F-4E27-5DA6-A2641DD8B6DB}"/>
              </a:ext>
            </a:extLst>
          </p:cNvPr>
          <p:cNvSpPr/>
          <p:nvPr userDrawn="1"/>
        </p:nvSpPr>
        <p:spPr>
          <a:xfrm>
            <a:off x="946149" y="1524000"/>
            <a:ext cx="4665132" cy="5024967"/>
          </a:xfrm>
          <a:prstGeom prst="roundRect">
            <a:avLst>
              <a:gd name="adj" fmla="val 2692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94916" y="1524000"/>
            <a:ext cx="5361517" cy="5024967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53293" y="2062081"/>
            <a:ext cx="4250844" cy="448688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7E63B7-D931-B133-8FA6-99393C16E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3293" y="1605279"/>
            <a:ext cx="4250844" cy="365761"/>
          </a:xfrm>
        </p:spPr>
        <p:txBody>
          <a:bodyPr anchor="b">
            <a:normAutofit/>
          </a:bodyPr>
          <a:lstStyle>
            <a:lvl1pPr algn="l">
              <a:defRPr sz="14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99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0283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9" y="1534429"/>
            <a:ext cx="3168651" cy="2980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6150" y="5072095"/>
            <a:ext cx="10310283" cy="13584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1BA770-EC25-E052-2C59-507568B8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87783" y="1534429"/>
            <a:ext cx="3168651" cy="2980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44254E2-95DF-23C9-F750-5F0C53D4C9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16966" y="1534429"/>
            <a:ext cx="3168651" cy="2980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D0099F9-FDA2-A9F6-57CB-FC34D12DC7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5567" y="4673600"/>
            <a:ext cx="10310283" cy="302942"/>
          </a:xfrm>
        </p:spPr>
        <p:txBody>
          <a:bodyPr anchor="b">
            <a:noAutofit/>
          </a:bodyPr>
          <a:lstStyle>
            <a:lvl1pPr algn="l">
              <a:defRPr sz="145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139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09034"/>
            <a:ext cx="5149851" cy="2560800"/>
          </a:xfrm>
        </p:spPr>
        <p:txBody>
          <a:bodyPr lIns="72000"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8" y="309033"/>
            <a:ext cx="5048252" cy="2967704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0447" y="3506233"/>
            <a:ext cx="4755405" cy="304273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446" y="3060205"/>
            <a:ext cx="47544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9" y="3581262"/>
            <a:ext cx="5149851" cy="2967704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2654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309034"/>
            <a:ext cx="5160433" cy="192317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566" y="309034"/>
            <a:ext cx="4670400" cy="6239933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877671"/>
            <a:ext cx="51604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384611"/>
            <a:ext cx="5136346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665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8" y="309034"/>
            <a:ext cx="4296832" cy="192317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2877671"/>
            <a:ext cx="42968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2455731"/>
            <a:ext cx="4296832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5139" y="309034"/>
            <a:ext cx="5751293" cy="3119967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31D4142-D50A-A98A-0841-6E68FBEF0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4360" y="3647440"/>
            <a:ext cx="2712072" cy="2901526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5139" y="3647440"/>
            <a:ext cx="2712072" cy="2901526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40905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567" y="309033"/>
            <a:ext cx="10320867" cy="29088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854DD50-444B-9D88-39F7-81FC54FA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7" y="3453157"/>
            <a:ext cx="10320867" cy="76673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309A00-0506-47CA-3E59-D8B8512257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4867836"/>
            <a:ext cx="10320867" cy="168113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C8F78082-CAA6-773A-0FBC-201F6D53E8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4429860"/>
            <a:ext cx="10320867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02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B9A67-BFB4-2CC9-B0FB-787322FC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28D4-D09E-4F21-E790-9683BFA09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DA9B0-8CEA-107F-39AF-9BC35CD6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A721F-923F-BD59-6542-F67F0F0C6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AFA9A-C34C-DDB1-35A2-F8C98811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96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1351D61F-63AA-89E8-6518-7ACE02272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9" y="3572967"/>
            <a:ext cx="10320867" cy="29760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C1BA054-3952-CDA3-9D89-933F800FB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6149" y="1894398"/>
            <a:ext cx="10320867" cy="15177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802F3D3-268D-28AC-3B6A-BCE1B432EE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6149" y="1426687"/>
            <a:ext cx="10320867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304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2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83C41E-9E62-2649-ECE4-9DA270EF6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6149" y="1534429"/>
            <a:ext cx="2850528" cy="2850528"/>
          </a:xfrm>
        </p:spPr>
        <p:txBody>
          <a:bodyPr/>
          <a:lstStyle/>
          <a:p>
            <a:endParaRPr lang="en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BC856CB-7EF7-0686-67C3-F4FDED157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2602" y="1534429"/>
            <a:ext cx="2850528" cy="2850528"/>
          </a:xfrm>
        </p:spPr>
        <p:txBody>
          <a:bodyPr/>
          <a:lstStyle/>
          <a:p>
            <a:endParaRPr lang="en-ID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4993766"/>
            <a:ext cx="10320864" cy="15552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2429B91-076E-CB50-170D-FC4795E0F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8472" y="2008095"/>
            <a:ext cx="3787959" cy="236697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38B225C-4574-4169-99B1-3FFBD32E99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4583643"/>
            <a:ext cx="10320865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EFEB615-7805-C2F5-0C2F-3E4AF83FEF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73762" y="1528887"/>
            <a:ext cx="3782669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465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542" y="309033"/>
            <a:ext cx="5138400" cy="2644800"/>
          </a:xfrm>
        </p:spPr>
        <p:txBody>
          <a:bodyPr lIns="72000"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0447" y="3506233"/>
            <a:ext cx="4755405" cy="304273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0447" y="3060205"/>
            <a:ext cx="472274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8C682A16-D4BD-1B51-F007-ED655339E1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6148" y="3581262"/>
            <a:ext cx="5275359" cy="2967704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693DB84-420D-5CDE-49A5-EED8F391E7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6148" y="756064"/>
            <a:ext cx="4456800" cy="26448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933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733">
                <a:solidFill>
                  <a:schemeClr val="tx1"/>
                </a:solidFill>
              </a:defRPr>
            </a:lvl4pPr>
            <a:lvl5pPr>
              <a:defRPr sz="7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AD573DD-7162-181F-4757-454D200FAD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6148" y="309033"/>
            <a:ext cx="44568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7098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8" y="309034"/>
            <a:ext cx="4296832" cy="192317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2877671"/>
            <a:ext cx="42968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2465891"/>
            <a:ext cx="4296832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BC48F88-8D43-64A8-F42A-A485AD3D5E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05139" y="309034"/>
            <a:ext cx="5751293" cy="3235102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F270CF7-D74E-AF4D-86D1-6B50BA8176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4105938"/>
            <a:ext cx="5160000" cy="244302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49B3FD1-8F83-390B-8BA6-0DDE686EE2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3648731"/>
            <a:ext cx="51600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7639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8" y="309034"/>
            <a:ext cx="4296832" cy="192317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8" y="2877671"/>
            <a:ext cx="4296833" cy="367129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E70DB5-A605-C6D9-FAC7-F284C6168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5567" y="2425251"/>
            <a:ext cx="429683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31D4142-D50A-A98A-0841-6E68FBEF0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4360" y="3836894"/>
            <a:ext cx="2712072" cy="2712072"/>
          </a:xfrm>
        </p:spPr>
        <p:txBody>
          <a:bodyPr/>
          <a:lstStyle/>
          <a:p>
            <a:endParaRPr lang="en-ID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DB518C0-88B6-2B6B-0286-3B6B690D7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5139" y="3836894"/>
            <a:ext cx="2712072" cy="2712072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8E8950D-5AAE-8D54-D70F-7F5338ECA7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39632" y="717000"/>
            <a:ext cx="4516800" cy="27120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8869D27-0CC0-2CA8-0678-F219D8FA4A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39633" y="309033"/>
            <a:ext cx="45168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83684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0283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ED7268-F0F7-7726-1714-4FFFA13C8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5567" y="5262566"/>
            <a:ext cx="10310283" cy="12864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1BA770-EC25-E052-2C59-507568B87C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06383" y="1297409"/>
            <a:ext cx="3168651" cy="3358759"/>
          </a:xfrm>
        </p:spPr>
        <p:txBody>
          <a:bodyPr/>
          <a:lstStyle/>
          <a:p>
            <a:endParaRPr lang="en-ID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2AA11F0-C2F5-DD17-B7FE-4C214AA435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5568" y="1677117"/>
            <a:ext cx="3170400" cy="29808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A6DA4EF-55DA-5237-592B-4DB7D30659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75450" y="1677117"/>
            <a:ext cx="3170400" cy="29808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ID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37533AA-4677-3794-67B0-157519D1F2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6150" y="4802691"/>
            <a:ext cx="102997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3627991-E21E-068D-E6CD-9B25A570D8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5567" y="1297408"/>
            <a:ext cx="3170401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3869D82-347F-8D6F-57CE-9DD904E6F0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5449" y="1295365"/>
            <a:ext cx="317040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66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908FCE29-B92D-1E8D-58EA-14F84D151A4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929329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D176C3E1-170A-E890-8B3A-263306FB2A8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8224887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19881A1-6E5B-E82F-C2F1-11713FE9D6B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96000" y="1712515"/>
            <a:ext cx="2400000" cy="4802400"/>
          </a:xfrm>
        </p:spPr>
        <p:txBody>
          <a:bodyPr/>
          <a:lstStyle/>
          <a:p>
            <a:endParaRPr lang="en-UZ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431E933-40B6-AEE2-256F-BF6EBD83FAB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38645" y="3527457"/>
            <a:ext cx="2400000" cy="560449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F89B26-6545-7D4B-70E3-2C7EAF2998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33707" y="3539414"/>
            <a:ext cx="2400000" cy="548492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8D04E8C-3E62-FD76-AC2F-3C743A7967E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738842" y="4218565"/>
            <a:ext cx="2400300" cy="231241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B8EA249-C9A0-18DC-AF71-140F40E0C29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033707" y="4218565"/>
            <a:ext cx="2400300" cy="2312409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4225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908FCE29-B92D-1E8D-58EA-14F84D151A4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571439" y="1701443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D176C3E1-170A-E890-8B3A-263306FB2A8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8582777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hart Placeholder 22">
            <a:extLst>
              <a:ext uri="{FF2B5EF4-FFF2-40B4-BE49-F238E27FC236}">
                <a16:creationId xmlns:a16="http://schemas.microsoft.com/office/drawing/2014/main" id="{7E8EDCBA-C04A-9595-C4E6-2F4C646FEFD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5087691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C75871-43CE-C948-6416-B6B5E8E89843}"/>
              </a:ext>
            </a:extLst>
          </p:cNvPr>
          <p:cNvCxnSpPr>
            <a:cxnSpLocks/>
          </p:cNvCxnSpPr>
          <p:nvPr userDrawn="1"/>
        </p:nvCxnSpPr>
        <p:spPr>
          <a:xfrm>
            <a:off x="4347557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189DC-4450-1615-A6AB-F4FE53444477}"/>
              </a:ext>
            </a:extLst>
          </p:cNvPr>
          <p:cNvCxnSpPr>
            <a:cxnSpLocks/>
          </p:cNvCxnSpPr>
          <p:nvPr userDrawn="1"/>
        </p:nvCxnSpPr>
        <p:spPr>
          <a:xfrm>
            <a:off x="7822277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7EF204C-57FE-D308-AE55-0EC7B39312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2741" y="4168431"/>
            <a:ext cx="2400000" cy="23666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DD29B54-DF4C-FFFC-ECB7-FD3C5AD9B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09368" y="3527458"/>
            <a:ext cx="2400000" cy="542517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AD78A0C-1E24-49D5-9550-C2163F9977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02607" y="3527456"/>
            <a:ext cx="2400000" cy="542519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B65D21-5F82-512B-4B7B-713AE828AA4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05995" y="3527458"/>
            <a:ext cx="2400000" cy="542517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06672E2-978D-B0FD-DF1B-27864A517E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09368" y="4168431"/>
            <a:ext cx="2400000" cy="23666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AC00A20-237D-67E6-AF87-866D432973E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405995" y="4166045"/>
            <a:ext cx="2400000" cy="23666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0820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EF5-5A2D-826B-D61A-DDFCC748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20867" cy="9906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Chart Placeholder 22">
            <a:extLst>
              <a:ext uri="{FF2B5EF4-FFF2-40B4-BE49-F238E27FC236}">
                <a16:creationId xmlns:a16="http://schemas.microsoft.com/office/drawing/2014/main" id="{908FCE29-B92D-1E8D-58EA-14F84D151A4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1063109" y="1744717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hart Placeholder 22">
            <a:extLst>
              <a:ext uri="{FF2B5EF4-FFF2-40B4-BE49-F238E27FC236}">
                <a16:creationId xmlns:a16="http://schemas.microsoft.com/office/drawing/2014/main" id="{D176C3E1-170A-E890-8B3A-263306FB2A8D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9107317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hart Placeholder 22">
            <a:extLst>
              <a:ext uri="{FF2B5EF4-FFF2-40B4-BE49-F238E27FC236}">
                <a16:creationId xmlns:a16="http://schemas.microsoft.com/office/drawing/2014/main" id="{7E8EDCBA-C04A-9595-C4E6-2F4C646FEFD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3802947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C75871-43CE-C948-6416-B6B5E8E89843}"/>
              </a:ext>
            </a:extLst>
          </p:cNvPr>
          <p:cNvCxnSpPr>
            <a:cxnSpLocks/>
          </p:cNvCxnSpPr>
          <p:nvPr userDrawn="1"/>
        </p:nvCxnSpPr>
        <p:spPr>
          <a:xfrm>
            <a:off x="3420000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189DC-4450-1615-A6AB-F4FE53444477}"/>
              </a:ext>
            </a:extLst>
          </p:cNvPr>
          <p:cNvCxnSpPr>
            <a:cxnSpLocks/>
          </p:cNvCxnSpPr>
          <p:nvPr userDrawn="1"/>
        </p:nvCxnSpPr>
        <p:spPr>
          <a:xfrm>
            <a:off x="8772000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F4BE6-B9FA-66FA-733E-56254FAB6F4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700716"/>
            <a:ext cx="0" cy="348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hart Placeholder 22">
            <a:extLst>
              <a:ext uri="{FF2B5EF4-FFF2-40B4-BE49-F238E27FC236}">
                <a16:creationId xmlns:a16="http://schemas.microsoft.com/office/drawing/2014/main" id="{84435E89-7552-84E3-F3EF-A9898752D041}"/>
              </a:ext>
            </a:extLst>
          </p:cNvPr>
          <p:cNvSpPr>
            <a:spLocks noGrp="1"/>
          </p:cNvSpPr>
          <p:nvPr>
            <p:ph type="chart" sz="quarter" idx="35"/>
          </p:nvPr>
        </p:nvSpPr>
        <p:spPr>
          <a:xfrm>
            <a:off x="6351269" y="1732835"/>
            <a:ext cx="2037784" cy="16842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848CA24-D867-DD0A-DCD9-B07F0F267B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6149" y="4269635"/>
            <a:ext cx="2280000" cy="2280922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5E2A1B3-7F9E-08EC-881F-E57839DE04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8624" y="3552657"/>
            <a:ext cx="2280000" cy="59332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50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FB8407D-3DEF-4393-0DA3-709794B6450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55083" y="3552658"/>
            <a:ext cx="2280000" cy="593319"/>
          </a:xfrm>
        </p:spPr>
        <p:txBody>
          <a:bodyPr anchor="b">
            <a:noAutofit/>
          </a:bodyPr>
          <a:lstStyle>
            <a:lvl1pPr algn="ctr"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299F997E-0EB3-654C-51A2-1472C161481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76433" y="3533950"/>
            <a:ext cx="2280000" cy="61202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50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94A06F4-CA99-72D2-951E-1E431BA1EB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57180" y="4264186"/>
            <a:ext cx="2280000" cy="22847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3E7645F-7494-1074-70EA-99EDCB1EA31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11445" y="4261197"/>
            <a:ext cx="2280000" cy="228478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2262628C-41DF-C9D0-6EB9-3CD6089122F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311445" y="3552657"/>
            <a:ext cx="2280000" cy="59332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50" b="1" dirty="0"/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5084A38-9004-9470-FF3B-13203ACEB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965710" y="4261197"/>
            <a:ext cx="2280000" cy="2289360"/>
          </a:xfrm>
        </p:spPr>
        <p:txBody>
          <a:bodyPr>
            <a:normAutofit/>
          </a:bodyPr>
          <a:lstStyle>
            <a:lvl1pPr algn="ctr">
              <a:defRPr sz="1400"/>
            </a:lvl1pPr>
            <a:lvl2pPr>
              <a:defRPr sz="9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4029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3FC87F29-42D1-D1BE-DD09-12D83DB8EF5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692000" y="1966806"/>
            <a:ext cx="8808000" cy="4572000"/>
          </a:xfrm>
        </p:spPr>
        <p:txBody>
          <a:bodyPr/>
          <a:lstStyle/>
          <a:p>
            <a:endParaRPr lang="en-UZ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2D08D3A-FB0F-4B34-1384-95E4B6369A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2001" y="1395780"/>
            <a:ext cx="8884560" cy="340659"/>
          </a:xfrm>
        </p:spPr>
        <p:txBody>
          <a:bodyPr anchor="b">
            <a:noAutofit/>
          </a:bodyPr>
          <a:lstStyle>
            <a:lvl1pPr>
              <a:defRPr sz="1450" b="1"/>
            </a:lvl1pPr>
            <a:lvl2pPr>
              <a:defRPr sz="933" b="1"/>
            </a:lvl2pPr>
            <a:lvl3pPr>
              <a:defRPr sz="800" b="1"/>
            </a:lvl3pPr>
            <a:lvl4pPr>
              <a:defRPr sz="733" b="1"/>
            </a:lvl4pPr>
            <a:lvl5pPr>
              <a:defRPr sz="733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730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3236-B894-8B5C-8B06-4598AF12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C24AA-B4F5-8E7B-F885-CFAB6E2F5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3F340-96A8-04A8-9F99-4E40185B9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26804-4701-EBC9-7EB0-39A34D06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98EF-0C72-331C-229B-7CC542C5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59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y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203A-7A48-D43C-FF81-44998ED6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49" y="309034"/>
            <a:ext cx="10310284" cy="85637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25881-D985-DB50-2C2A-1DD30375D8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AEAE-CAB2-B08D-FDF5-65D952895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96938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54168-C670-B102-70D9-209BBF27F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5A35-45E6-A151-7A6F-C8CFB39AE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919723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665" y="1274474"/>
            <a:ext cx="10311768" cy="4309053"/>
          </a:xfrm>
        </p:spPr>
        <p:txBody>
          <a:bodyPr lIns="0" anchor="ctr">
            <a:noAutofit/>
          </a:bodyPr>
          <a:lstStyle>
            <a:lvl1pPr algn="l">
              <a:lnSpc>
                <a:spcPct val="100000"/>
              </a:lnSpc>
              <a:defRPr sz="7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665" y="5885912"/>
            <a:ext cx="4851084" cy="663054"/>
          </a:xfrm>
        </p:spPr>
        <p:txBody>
          <a:bodyPr anchor="b">
            <a:normAutofit/>
          </a:bodyPr>
          <a:lstStyle>
            <a:lvl1pPr marL="0" indent="0" algn="l">
              <a:buNone/>
              <a:defRPr sz="1200" b="1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906" y="307975"/>
            <a:ext cx="413319" cy="6240991"/>
          </a:xfrm>
        </p:spPr>
        <p:txBody>
          <a:bodyPr/>
          <a:lstStyle>
            <a:lvl1pPr algn="ctr">
              <a:defRPr sz="1250"/>
            </a:lvl1pPr>
          </a:lstStyle>
          <a:p>
            <a:r>
              <a:rPr lang="en-ID" dirty="0"/>
              <a:t>PRESENTATION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FBC030-7547-D6BF-8EBD-57B72AEB3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665" y="318134"/>
            <a:ext cx="4800600" cy="663054"/>
          </a:xfrm>
        </p:spPr>
        <p:txBody>
          <a:bodyPr anchor="t">
            <a:normAutofit/>
          </a:bodyPr>
          <a:lstStyle>
            <a:lvl1pPr>
              <a:defRPr sz="1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3112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1066667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D14A-D1B2-51AA-53CB-A4B7933C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BDF4-BDDE-31CA-89F7-4FD00CE52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FF475-3E68-1568-A5BE-6060F04CF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F31D0-66B5-27B2-8158-7D5E4C082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18CCE-7EE7-FC90-20D0-863D487E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BC531-3D32-A3B7-2424-87FCEFD3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D080-9711-A2C6-DDD1-90F85CC2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C6DDA-F278-7857-C5EE-FF5527282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1B68B-C07C-0FE7-54A6-D4D7CBDBB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5B08D5-E68D-D2D0-58AA-8763F1899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9F246-2C9C-0823-90A9-EA49BD7ED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0E8DCC-B2CF-CEE5-E611-63E2E92E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A5F4A-672A-B626-10BD-C24CC18D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B7446-5B12-7A4D-8E7A-79834BFD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3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4DCC-37BB-F0E5-A879-A04519F3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428BF-147C-26C6-B5C9-5809376B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36AA9-466A-93D4-C834-FA9A5576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C72D5-53AD-F570-9F7F-FB449F4F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0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20A3C-41FE-C29B-B235-12938102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F6A1D-6DAA-1E49-BE18-5B109658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DB3F8-9CA6-CBDF-41D2-B313F3C5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2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17F0-0951-D79B-B86C-865AE05C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336E-354A-E16D-9D89-BE5673967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F271F-3680-AA97-F506-D5A4FAD2D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CD9A5-F959-EBB1-6C5B-B6FEFF84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04559-7CA5-8DC0-56A1-1A4CD223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B34E3-D781-B6D5-7D52-AC447788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0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F39C-CC27-817F-B1EA-9213A613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12D0AD-A9C8-A557-7B42-E89DAF245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98FD0-1303-763A-8AAD-0D720B943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60AD4-253D-4932-6FCD-166780D5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7A377-0093-8A57-E2BC-A89BB08B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7B69B-E58B-859C-ECEC-FB0CC115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888DA-4E96-1116-168B-82F9A55F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A0301-885B-0A08-597C-DC204EA2F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42C71-4CC3-4858-BAC7-6478BBF2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B065D-D6B5-421F-92DC-26D38CF4C17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18E38-6D36-D418-61F7-877106DD1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F9F3D-8B79-593C-F2DC-827483702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BF2CC-C3D6-4333-987D-9109C7866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8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150" y="309034"/>
            <a:ext cx="10316477" cy="138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567" y="1825626"/>
            <a:ext cx="10320867" cy="472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E2DED4-AC97-59C1-4563-8FE8C48783CD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custGeom>
            <a:avLst/>
            <a:gdLst>
              <a:gd name="connsiteX0" fmla="*/ 0 w 952500"/>
              <a:gd name="connsiteY0" fmla="*/ 0 h 10287000"/>
              <a:gd name="connsiteX1" fmla="*/ 952500 w 952500"/>
              <a:gd name="connsiteY1" fmla="*/ 0 h 10287000"/>
              <a:gd name="connsiteX2" fmla="*/ 952500 w 952500"/>
              <a:gd name="connsiteY2" fmla="*/ 10287000 h 10287000"/>
              <a:gd name="connsiteX3" fmla="*/ 0 w 95250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10287000">
                <a:moveTo>
                  <a:pt x="0" y="0"/>
                </a:moveTo>
                <a:lnTo>
                  <a:pt x="952500" y="0"/>
                </a:lnTo>
                <a:lnTo>
                  <a:pt x="9525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 sz="120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9C32838-03BA-A3E4-8A58-3457020075FA}"/>
              </a:ext>
            </a:extLst>
          </p:cNvPr>
          <p:cNvSpPr/>
          <p:nvPr/>
        </p:nvSpPr>
        <p:spPr>
          <a:xfrm>
            <a:off x="635000" y="0"/>
            <a:ext cx="6350" cy="6858000"/>
          </a:xfrm>
          <a:custGeom>
            <a:avLst/>
            <a:gdLst>
              <a:gd name="connsiteX0" fmla="*/ 0 w 9525"/>
              <a:gd name="connsiteY0" fmla="*/ 0 h 10287000"/>
              <a:gd name="connsiteX1" fmla="*/ 0 w 9525"/>
              <a:gd name="connsiteY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0287000">
                <a:moveTo>
                  <a:pt x="0" y="0"/>
                </a:moveTo>
                <a:lnTo>
                  <a:pt x="0" y="10287000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D" sz="12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" y="6183842"/>
            <a:ext cx="641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ontserrat Bold" pitchFamily="2" charset="0"/>
              </a:defRPr>
            </a:lvl1pPr>
          </a:lstStyle>
          <a:p>
            <a:fld id="{F5342A4C-1D06-4798-B51F-D5804CA03D28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10841" y="309034"/>
            <a:ext cx="413319" cy="3121025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ontserrat Bold" pitchFamily="2" charset="0"/>
              </a:defRPr>
            </a:lvl1pPr>
          </a:lstStyle>
          <a:p>
            <a:r>
              <a:rPr lang="en-ID"/>
              <a:t>SIERRA // BRAND GUIDELINES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6620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60" r:id="rId21"/>
    <p:sldLayoutId id="2147483682" r:id="rId22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360018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None/>
        <a:defRPr sz="7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F26B43"/>
          </p15:clr>
        </p15:guide>
        <p15:guide id="2" pos="5760">
          <p15:clr>
            <a:srgbClr val="F26B43"/>
          </p15:clr>
        </p15:guide>
        <p15:guide id="4" orient="horz" pos="292">
          <p15:clr>
            <a:srgbClr val="F26B43"/>
          </p15:clr>
        </p15:guide>
        <p15:guide id="5" orient="horz" pos="6188">
          <p15:clr>
            <a:srgbClr val="F26B43"/>
          </p15:clr>
        </p15:guide>
        <p15:guide id="6" pos="884">
          <p15:clr>
            <a:srgbClr val="F26B43"/>
          </p15:clr>
        </p15:guide>
        <p15:guide id="7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1FAD-7E02-CDAF-8CCE-D833978DD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AUTOMATIC BLINDS CONTROL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D9FAB-B546-6608-552E-A6F031A79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/>
              <a:t>November - 2024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AA56F-7634-B0ED-724E-5C418FFB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06" y="1389524"/>
            <a:ext cx="413319" cy="4382012"/>
          </a:xfrm>
        </p:spPr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25CDF5-4FFD-4841-0032-F75BA9390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/>
              <a:t>Osama Naji Amr</a:t>
            </a:r>
          </a:p>
          <a:p>
            <a:r>
              <a:rPr lang="en-US" dirty="0"/>
              <a:t>Emir Ayar</a:t>
            </a:r>
            <a:endParaRPr lang="en-ID" dirty="0"/>
          </a:p>
          <a:p>
            <a:r>
              <a:rPr lang="en-US" dirty="0" err="1"/>
              <a:t>Çağla</a:t>
            </a:r>
            <a:r>
              <a:rPr lang="en-US" dirty="0"/>
              <a:t> </a:t>
            </a:r>
            <a:r>
              <a:rPr lang="en-US" dirty="0" err="1"/>
              <a:t>Kutluk</a:t>
            </a:r>
            <a:r>
              <a:rPr lang="en-US" dirty="0"/>
              <a:t> </a:t>
            </a:r>
            <a:r>
              <a:rPr lang="en-US" dirty="0" err="1"/>
              <a:t>Baydemir</a:t>
            </a:r>
            <a:endParaRPr lang="en-ID" dirty="0"/>
          </a:p>
          <a:p>
            <a:endParaRPr lang="en-ID" dirty="0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2E925A47-F097-82D3-87F9-0A550D59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" y="137702"/>
            <a:ext cx="633159" cy="33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58C9-2856-128F-45A7-444C6BC2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9921D-21D5-1CC2-7BB8-4E0519FD4A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841" y="309034"/>
            <a:ext cx="413319" cy="4669366"/>
          </a:xfrm>
        </p:spPr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D9EFC-9089-421D-4420-BD78DFEA29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10</a:t>
            </a:fld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4C070-F681-23A6-C092-B487C4E141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328" y="1737805"/>
            <a:ext cx="4456800" cy="2644800"/>
          </a:xfrm>
        </p:spPr>
        <p:txBody>
          <a:bodyPr/>
          <a:lstStyle/>
          <a:p>
            <a:r>
              <a:rPr lang="en-US" dirty="0"/>
              <a:t>As shown, an oscillation spike can be seen at the </a:t>
            </a:r>
            <a:r>
              <a:rPr lang="en-US" dirty="0" err="1"/>
              <a:t>intial</a:t>
            </a:r>
            <a:r>
              <a:rPr lang="en-US" dirty="0"/>
              <a:t> voltage due to the PID controller taking some time to start its “controlling effect”. A steady voltage and current are kept to maintain the desired motor speed.(50rad/s).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30D86-E33C-4DFE-3797-E05698BE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28" y="520465"/>
            <a:ext cx="5138401" cy="10574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0618C5-605B-6B47-9DFE-200321F7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8" y="3695027"/>
            <a:ext cx="6011114" cy="1105054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71222D97-DD75-503A-34E4-1D886F75AC95}"/>
              </a:ext>
            </a:extLst>
          </p:cNvPr>
          <p:cNvSpPr txBox="1">
            <a:spLocks/>
          </p:cNvSpPr>
          <p:nvPr/>
        </p:nvSpPr>
        <p:spPr>
          <a:xfrm>
            <a:off x="7149610" y="3539042"/>
            <a:ext cx="4456800" cy="26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23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may look like the steady voltage is 0 but it is not. A 0V would cause no current through the motor and thus, the motor will stop moving and the blind will not close. A very small voltage value is reasonable though.</a:t>
            </a:r>
          </a:p>
        </p:txBody>
      </p:sp>
    </p:spTree>
    <p:extLst>
      <p:ext uri="{BB962C8B-B14F-4D97-AF65-F5344CB8AC3E}">
        <p14:creationId xmlns:p14="http://schemas.microsoft.com/office/powerpoint/2010/main" val="280410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0DCE-F6A5-CD94-45A7-C1754090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&amp; Future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EBFC1-66BB-DAA5-8527-32D534CDD3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841" y="309034"/>
            <a:ext cx="413319" cy="5024967"/>
          </a:xfrm>
        </p:spPr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7AB54-D6CB-C932-FA74-07EC3E305E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11</a:t>
            </a:fld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380482-57F9-9204-304F-ACEE03CECF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53293" y="2062082"/>
            <a:ext cx="4250844" cy="3906100"/>
          </a:xfrm>
        </p:spPr>
        <p:txBody>
          <a:bodyPr/>
          <a:lstStyle/>
          <a:p>
            <a:r>
              <a:rPr lang="en-US" dirty="0"/>
              <a:t>The automatic blinds control system successfully integrates PID control for efficiency. Future enhancements may include smart features for improved adaptability.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9CC91-0476-3280-48C6-86702C674D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Summary and Applications</a:t>
            </a:r>
          </a:p>
        </p:txBody>
      </p:sp>
      <p:pic>
        <p:nvPicPr>
          <p:cNvPr id="11" name="WhatsApp Video 2024-11-09 at 19.07.40_306d13b7">
            <a:hlinkClick r:id="" action="ppaction://media"/>
            <a:extLst>
              <a:ext uri="{FF2B5EF4-FFF2-40B4-BE49-F238E27FC236}">
                <a16:creationId xmlns:a16="http://schemas.microsoft.com/office/drawing/2014/main" id="{D415195C-9701-8D2F-D2F2-175CDE38C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1479" y="1605279"/>
            <a:ext cx="6329680" cy="35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F2F4-B36C-EFD2-9369-D2D2628A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130" y="2379408"/>
            <a:ext cx="10310284" cy="3303639"/>
          </a:xfrm>
        </p:spPr>
        <p:txBody>
          <a:bodyPr>
            <a:noAutofit/>
          </a:bodyPr>
          <a:lstStyle/>
          <a:p>
            <a:pPr algn="ctr"/>
            <a:r>
              <a:rPr lang="en-US" sz="11200" dirty="0"/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1A995-8F73-C1E4-09B2-7ECDD9F070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841" y="309034"/>
            <a:ext cx="413319" cy="4548101"/>
          </a:xfrm>
        </p:spPr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C8C6-D838-EE46-B145-8AB13BD202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12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09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A77B1-3F4A-EA02-B49B-B2A57BFE6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8A5F-11EB-23A1-53AF-B749D903E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090" y="1777180"/>
            <a:ext cx="10310284" cy="3303639"/>
          </a:xfrm>
        </p:spPr>
        <p:txBody>
          <a:bodyPr>
            <a:noAutofit/>
          </a:bodyPr>
          <a:lstStyle/>
          <a:p>
            <a:pPr algn="ctr"/>
            <a:r>
              <a:rPr lang="en-US" sz="11200" dirty="0"/>
              <a:t>Thank you for listening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468D7-CCEE-3E9E-3624-266CA56B0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841" y="309034"/>
            <a:ext cx="413319" cy="4548101"/>
          </a:xfrm>
        </p:spPr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F9F20-F7D4-C19C-7FBE-E8DDA0299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13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786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06E6D9-7809-9F22-5484-3203520D8088}"/>
              </a:ext>
            </a:extLst>
          </p:cNvPr>
          <p:cNvSpPr/>
          <p:nvPr/>
        </p:nvSpPr>
        <p:spPr>
          <a:xfrm>
            <a:off x="0" y="1"/>
            <a:ext cx="12388645" cy="118970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E18B7-2263-CAFA-ECFC-18654911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86CF6-5FCE-56B4-667F-0F7B7FE8BA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664" y="0"/>
            <a:ext cx="6543255" cy="14224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B67FA2A-C5FE-01AD-70B8-B82FD0B5E92A}"/>
              </a:ext>
            </a:extLst>
          </p:cNvPr>
          <p:cNvSpPr txBox="1">
            <a:spLocks/>
          </p:cNvSpPr>
          <p:nvPr/>
        </p:nvSpPr>
        <p:spPr>
          <a:xfrm>
            <a:off x="995149" y="1306275"/>
            <a:ext cx="10174296" cy="4288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23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Goal of the Project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Electronic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Mechanical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MATLAB Results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916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47D3C-4779-DBAC-7C25-61EFCF88CB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841" y="309034"/>
            <a:ext cx="413319" cy="4852246"/>
          </a:xfrm>
        </p:spPr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FE13D-0783-7C9B-807E-9BF1ACB68C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3</a:t>
            </a:fld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271DF-A141-BCE0-45EE-43739ABEFE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7636" y="2893612"/>
            <a:ext cx="6392395" cy="2926437"/>
          </a:xfrm>
        </p:spPr>
        <p:txBody>
          <a:bodyPr>
            <a:normAutofit/>
          </a:bodyPr>
          <a:lstStyle/>
          <a:p>
            <a:r>
              <a:rPr lang="en-US" sz="1800" dirty="0"/>
              <a:t>The aim is to develop a model of an automated blinds system using a DC motor and implement a PID control scheme. The project will also analyze performance under various conditions.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FCB2CA-C926-3A23-45B7-EDB4E4A43D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7636" y="897832"/>
            <a:ext cx="5950699" cy="1435339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Key Goals of the Project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8F432D7-57B8-7746-0608-CFE8023F25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" b="2611"/>
          <a:stretch>
            <a:fillRect/>
          </a:stretch>
        </p:blipFill>
        <p:spPr>
          <a:xfrm>
            <a:off x="1101969" y="1763074"/>
            <a:ext cx="3524726" cy="3339214"/>
          </a:xfrm>
        </p:spPr>
      </p:pic>
    </p:spTree>
    <p:extLst>
      <p:ext uri="{BB962C8B-B14F-4D97-AF65-F5344CB8AC3E}">
        <p14:creationId xmlns:p14="http://schemas.microsoft.com/office/powerpoint/2010/main" val="142924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63CC-F4D8-B925-E6D1-BBCC547D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DCX 22 S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D510C-6525-1D3D-10C0-113E5F097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841" y="309034"/>
            <a:ext cx="413319" cy="3722192"/>
          </a:xfrm>
        </p:spPr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AAB03-64BB-4988-95E7-59021264BA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4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DAAA3-3FBB-4D18-F38B-294A7152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49" y="1830718"/>
            <a:ext cx="4591691" cy="333421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5A413C-3005-44FE-9F27-40C34F885D96}"/>
              </a:ext>
            </a:extLst>
          </p:cNvPr>
          <p:cNvSpPr txBox="1">
            <a:spLocks/>
          </p:cNvSpPr>
          <p:nvPr/>
        </p:nvSpPr>
        <p:spPr>
          <a:xfrm>
            <a:off x="5537840" y="1693067"/>
            <a:ext cx="5963280" cy="413057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23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</a:t>
            </a:r>
            <a:r>
              <a:rPr lang="en-US" sz="1600" b="1" dirty="0"/>
              <a:t>Maxon DCX 22 S</a:t>
            </a:r>
            <a:r>
              <a:rPr lang="en-US" sz="1600" dirty="0"/>
              <a:t> motor is an ideal choice for the automated blinds project because 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combines compact size, high precision, and efficient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Its </a:t>
            </a:r>
            <a:r>
              <a:rPr lang="en-US" sz="1600" b="1" dirty="0"/>
              <a:t>ironless winding</a:t>
            </a:r>
            <a:r>
              <a:rPr lang="en-US" sz="1600" dirty="0"/>
              <a:t> design allows smooth, continuous motion—important for stable blind operation.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With a </a:t>
            </a:r>
            <a:r>
              <a:rPr lang="en-US" sz="1600" b="1" dirty="0"/>
              <a:t>torque constant (Kt) of 0.019 Nm/A</a:t>
            </a:r>
            <a:r>
              <a:rPr lang="en-US" sz="1600" dirty="0"/>
              <a:t> and a </a:t>
            </a:r>
            <a:r>
              <a:rPr lang="en-US" sz="1600" b="1" dirty="0"/>
              <a:t>back EMF constant (Ke) of 0.019 V/(rad/s)</a:t>
            </a:r>
            <a:r>
              <a:rPr lang="en-US" sz="1600" dirty="0"/>
              <a:t>, it works well with the control system requirements in our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DCX 22 S's </a:t>
            </a:r>
            <a:r>
              <a:rPr lang="en-US" sz="1600" b="1" dirty="0"/>
              <a:t>low inertia</a:t>
            </a:r>
            <a:r>
              <a:rPr lang="en-US" sz="1600" dirty="0"/>
              <a:t> also enables quick acceleration and deceleration. (very useful in systems like this blinds’ system)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1977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/>
        </p:nvGraphicFramePr>
        <p:xfrm>
          <a:off x="1054608" y="2859024"/>
          <a:ext cx="10363200" cy="3669792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PARAMETER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VALUE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UNIT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Mass of Blinds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2.0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kg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Radius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0.05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m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Moment of Inertia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0.01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kg·m²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Friction Torque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0.05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Nm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Motor Resistance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1.1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Ω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Motor Inductance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0.015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Open Sans" pitchFamily="34" charset="0"/>
                          <a:ea typeface="Open Sans" pitchFamily="34" charset="-122"/>
                          <a:cs typeface="Open Sans" pitchFamily="34" charset="-120"/>
                        </a:rPr>
                        <a:t>H</a:t>
                      </a:r>
                      <a:endParaRPr lang="en-US" sz="1400" dirty="0"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939800" y="304800"/>
            <a:ext cx="10299700" cy="850900"/>
          </a:xfrm>
          <a:prstGeom prst="rect">
            <a:avLst/>
          </a:prstGeom>
          <a:noFill/>
          <a:ln/>
        </p:spPr>
        <p:txBody>
          <a:bodyPr wrap="square" rtlCol="0" anchor="t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>
                <a:latin typeface="Montserrat ExtraBold"/>
              </a:rPr>
              <a:t>System Components</a:t>
            </a:r>
            <a:endParaRPr lang="en-US" sz="4400" dirty="0">
              <a:latin typeface="Montserrat Extra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1054100" y="1346200"/>
            <a:ext cx="6032500" cy="7874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Open Sans"/>
                <a:ea typeface="Open Sans"/>
                <a:cs typeface="Open Sans"/>
              </a:rPr>
              <a:t>This table summarizes key mechanical and electrical parameters crucial for the functionality of the automatic blinds control system.</a:t>
            </a:r>
            <a:endParaRPr lang="en-US" sz="1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6172200"/>
            <a:ext cx="622300" cy="355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 anchor="ctr" anchorCtr="0"/>
          <a:lstStyle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021451-1387-4CA6-816F-3879F97B5CBC}" type="slidenum">
              <a:rPr lang="en-US" sz="1210" b="0">
                <a:solidFill>
                  <a:srgbClr val="232220"/>
                </a:solidFill>
                <a:latin typeface="Montserrat"/>
              </a:rPr>
              <a:pPr algn="ctr"/>
              <a:t>5</a:t>
            </a:fld>
            <a:endParaRPr lang="en-US" sz="1210">
              <a:solidFill>
                <a:srgbClr val="23222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8D36-D19B-847D-0B17-A42C01880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9F77-5B7D-316E-1CD5-F51A70BA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Dynamics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44459-779F-CAC3-2CB7-38E9476C7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841" y="309034"/>
            <a:ext cx="413319" cy="5177366"/>
          </a:xfrm>
        </p:spPr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776FA-924C-66DA-D14D-F0935D2958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94DA23-CCD7-D45C-D3A5-081B710D89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327" y="1788448"/>
            <a:ext cx="7122712" cy="4130571"/>
          </a:xfrm>
        </p:spPr>
        <p:txBody>
          <a:bodyPr>
            <a:normAutofit/>
          </a:bodyPr>
          <a:lstStyle/>
          <a:p>
            <a:r>
              <a:rPr lang="en-US" sz="2000" dirty="0"/>
              <a:t>The system’s electrical dynamics are captured by a differential equation integrating voltage, resistance, and back EMF, defining current change over time.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(Ke): Back EMF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(Rm): Motor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</a:t>
            </a:r>
            <a:r>
              <a:rPr lang="en-US" sz="2000" dirty="0" err="1"/>
              <a:t>Lm</a:t>
            </a:r>
            <a:r>
              <a:rPr lang="en-US" sz="2000" dirty="0"/>
              <a:t>): Motor inductance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(V):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(I): Motor current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1A61C5-65F7-03EA-B5F7-41CB8498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/>
        </p:blipFill>
        <p:spPr>
          <a:xfrm>
            <a:off x="731497" y="1548576"/>
            <a:ext cx="3583177" cy="2850527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94DF62A-BA5D-567E-0AB6-D73132D93932}"/>
              </a:ext>
            </a:extLst>
          </p:cNvPr>
          <p:cNvSpPr txBox="1">
            <a:spLocks/>
          </p:cNvSpPr>
          <p:nvPr/>
        </p:nvSpPr>
        <p:spPr>
          <a:xfrm>
            <a:off x="4661874" y="1271802"/>
            <a:ext cx="3782669" cy="340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23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9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7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360018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7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Electrical Dynamics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F26344-7EA6-C966-D120-729AB67F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77954" r="11111"/>
          <a:stretch/>
        </p:blipFill>
        <p:spPr>
          <a:xfrm>
            <a:off x="731497" y="4782265"/>
            <a:ext cx="3663522" cy="82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1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6F8A-B7F9-DCB7-07ED-1A0215D6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Dynamics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97426-FE01-4F2B-28A8-71CA9705A3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0841" y="309034"/>
            <a:ext cx="413319" cy="5177366"/>
          </a:xfrm>
        </p:spPr>
        <p:txBody>
          <a:bodyPr/>
          <a:lstStyle/>
          <a:p>
            <a:pPr algn="r"/>
            <a:r>
              <a:rPr lang="en-ID" dirty="0"/>
              <a:t>MECHATRONICS SYSTEM DESIGN 1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A342F-10BB-6B86-17A5-A0419643F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342A4C-1D06-4798-B51F-D5804CA03D28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50AEC-DE59-3E25-D552-10FF4A3CC7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1874" y="1656417"/>
            <a:ext cx="6977646" cy="3478565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Mechanical dynamics are described with a second differential equation that relates motor torque and friction to angular acceleration of the blinds.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(m): Mass of blinds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(R): Radius of blinds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(J): Moment of inertia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</a:t>
            </a:r>
            <a:r>
              <a:rPr lang="el-GR" sz="1600" dirty="0"/>
              <a:t>τ </a:t>
            </a:r>
            <a:r>
              <a:rPr lang="en-US" sz="1600" dirty="0"/>
              <a:t>friction): Friction torque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(Kt): Torque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(I): Motor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(</a:t>
            </a:r>
            <a:r>
              <a:rPr lang="el-GR" sz="1600" dirty="0"/>
              <a:t>ω): </a:t>
            </a:r>
            <a:r>
              <a:rPr lang="en-US" sz="1600" dirty="0"/>
              <a:t>Angular velocity of blinds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DF29097-E22A-00B5-0C99-9E42197820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1874" y="1271802"/>
            <a:ext cx="3782669" cy="340659"/>
          </a:xfrm>
        </p:spPr>
        <p:txBody>
          <a:bodyPr/>
          <a:lstStyle/>
          <a:p>
            <a:r>
              <a:rPr lang="en-US" dirty="0"/>
              <a:t>Mechanical Dynamics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BAA7E9-7978-12A6-A0C8-26A2D47888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710" b="15948"/>
          <a:stretch/>
        </p:blipFill>
        <p:spPr>
          <a:xfrm>
            <a:off x="801428" y="1315758"/>
            <a:ext cx="3583178" cy="2850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C854DC-3173-250B-693C-0FC5F31D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0" t="61021" r="64498" b="20480"/>
          <a:stretch/>
        </p:blipFill>
        <p:spPr>
          <a:xfrm>
            <a:off x="801428" y="4413586"/>
            <a:ext cx="3639624" cy="9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8B7A1-BF9F-ED73-F200-25DF87C1DE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l"/>
            <a:fld id="{F7021451-1387-4CA6-816F-3879F97B5CBC}" type="slidenum">
              <a:rPr lang="en-US" b="0" smtClean="0"/>
              <a:t>8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8C5629-4934-FE89-74DE-6FC6F8C9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52" y="1760237"/>
            <a:ext cx="5312137" cy="4085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093F19-BC0C-BA48-B79F-CD0C25DC3F43}"/>
              </a:ext>
            </a:extLst>
          </p:cNvPr>
          <p:cNvSpPr txBox="1"/>
          <p:nvPr/>
        </p:nvSpPr>
        <p:spPr>
          <a:xfrm>
            <a:off x="939800" y="304800"/>
            <a:ext cx="10299700" cy="850900"/>
          </a:xfrm>
          <a:prstGeom prst="rect">
            <a:avLst/>
          </a:prstGeom>
          <a:noFill/>
        </p:spPr>
        <p:txBody>
          <a:bodyPr vertOverflow="overflow" vert="horz" wrap="square" rtlCol="0" anchor="t" anchorCtr="0">
            <a:spAutoFit/>
          </a:bodyPr>
          <a:lstStyle/>
          <a:p>
            <a:r>
              <a:rPr lang="en-US" sz="4400">
                <a:latin typeface="Montserrat ExtraBold"/>
                <a:ea typeface="Open Sans"/>
                <a:cs typeface="Open Sans"/>
              </a:rPr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223049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6172200"/>
            <a:ext cx="622300" cy="3556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 anchor="ctr" anchorCtr="0"/>
          <a:lstStyle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7021451-1387-4CA6-816F-3879F97B5CBC}" type="slidenum">
              <a:rPr lang="en-US" sz="1210" b="0">
                <a:solidFill>
                  <a:srgbClr val="232220"/>
                </a:solidFill>
                <a:latin typeface="Montserrat"/>
              </a:rPr>
              <a:pPr algn="ctr"/>
              <a:t>9</a:t>
            </a:fld>
            <a:endParaRPr lang="en-US" sz="1210">
              <a:solidFill>
                <a:srgbClr val="232220"/>
              </a:solidFill>
              <a:latin typeface="Montserra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126DE-34E4-44B5-8588-EE808BCAA031}"/>
              </a:ext>
            </a:extLst>
          </p:cNvPr>
          <p:cNvSpPr txBox="1"/>
          <p:nvPr/>
        </p:nvSpPr>
        <p:spPr>
          <a:xfrm>
            <a:off x="939800" y="304800"/>
            <a:ext cx="10299700" cy="850900"/>
          </a:xfrm>
          <a:prstGeom prst="rect">
            <a:avLst/>
          </a:prstGeom>
          <a:noFill/>
        </p:spPr>
        <p:txBody>
          <a:bodyPr vertOverflow="overflow" vert="horz" wrap="square" rtlCol="0" anchor="t" anchorCtr="0">
            <a:spAutoFit/>
          </a:bodyPr>
          <a:lstStyle/>
          <a:p>
            <a:r>
              <a:rPr lang="en-US" sz="4400">
                <a:latin typeface="Montserrat ExtraBold"/>
                <a:ea typeface="Open Sans"/>
                <a:cs typeface="Open Sans"/>
              </a:rPr>
              <a:t>Simulation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1DF1A-8353-4869-BF1C-C01A8678A10B}"/>
              </a:ext>
            </a:extLst>
          </p:cNvPr>
          <p:cNvSpPr txBox="1"/>
          <p:nvPr/>
        </p:nvSpPr>
        <p:spPr>
          <a:xfrm>
            <a:off x="939800" y="3697728"/>
            <a:ext cx="2273300" cy="315471"/>
          </a:xfrm>
          <a:prstGeom prst="rect">
            <a:avLst/>
          </a:prstGeom>
          <a:noFill/>
        </p:spPr>
        <p:txBody>
          <a:bodyPr vertOverflow="overflow" vert="horz" wrap="square" rtlCol="0" anchor="b" anchorCtr="1">
            <a:spAutoFit/>
          </a:bodyPr>
          <a:lstStyle/>
          <a:p>
            <a:pPr algn="ctr"/>
            <a:r>
              <a:rPr lang="en-US" sz="1450" b="1" dirty="0"/>
              <a:t>Blind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490D8F-343C-41F0-8584-5DF64D885D65}"/>
              </a:ext>
            </a:extLst>
          </p:cNvPr>
          <p:cNvSpPr txBox="1"/>
          <p:nvPr/>
        </p:nvSpPr>
        <p:spPr>
          <a:xfrm>
            <a:off x="939800" y="4140200"/>
            <a:ext cx="2273300" cy="2387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en-US" sz="1400" dirty="0">
                <a:latin typeface="Open Sans"/>
                <a:ea typeface="Open Sans"/>
                <a:cs typeface="Open Sans"/>
              </a:rPr>
              <a:t>Initial motor speed ramps up quickly as the blinds begin to close.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F398CD-595D-4A8F-96B4-B9351B056C27}"/>
              </a:ext>
            </a:extLst>
          </p:cNvPr>
          <p:cNvSpPr txBox="1"/>
          <p:nvPr/>
        </p:nvSpPr>
        <p:spPr>
          <a:xfrm>
            <a:off x="3326030" y="3702112"/>
            <a:ext cx="3022475" cy="315471"/>
          </a:xfrm>
          <a:prstGeom prst="rect">
            <a:avLst/>
          </a:prstGeom>
          <a:noFill/>
        </p:spPr>
        <p:txBody>
          <a:bodyPr vertOverflow="overflow" vert="horz" wrap="square" rtlCol="0" anchor="b" anchorCtr="1">
            <a:spAutoFit/>
          </a:bodyPr>
          <a:lstStyle/>
          <a:p>
            <a:pPr algn="ctr"/>
            <a:r>
              <a:rPr lang="en-US" sz="1450" b="1" dirty="0"/>
              <a:t>Approaching target speed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4AFAA-89F1-4B86-9C36-B4BD9CCA1F79}"/>
              </a:ext>
            </a:extLst>
          </p:cNvPr>
          <p:cNvSpPr txBox="1"/>
          <p:nvPr/>
        </p:nvSpPr>
        <p:spPr>
          <a:xfrm>
            <a:off x="3766820" y="4140200"/>
            <a:ext cx="2273300" cy="738664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en-US" sz="1400" dirty="0">
                <a:latin typeface="Open Sans"/>
                <a:ea typeface="Open Sans"/>
                <a:cs typeface="Open Sans"/>
              </a:rPr>
              <a:t>Speed oscillates as it stabilizes near the setpoint. (50rad/s)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BB8A4-1CF9-493E-8C3C-D7CD584C2240}"/>
              </a:ext>
            </a:extLst>
          </p:cNvPr>
          <p:cNvSpPr txBox="1"/>
          <p:nvPr/>
        </p:nvSpPr>
        <p:spPr>
          <a:xfrm>
            <a:off x="6139757" y="3697728"/>
            <a:ext cx="3157794" cy="315471"/>
          </a:xfrm>
          <a:prstGeom prst="rect">
            <a:avLst/>
          </a:prstGeom>
          <a:noFill/>
        </p:spPr>
        <p:txBody>
          <a:bodyPr vertOverflow="overflow" vert="horz" wrap="square" rtlCol="0" anchor="b" anchorCtr="1">
            <a:spAutoFit/>
          </a:bodyPr>
          <a:lstStyle/>
          <a:p>
            <a:pPr algn="ctr"/>
            <a:r>
              <a:rPr lang="en-US" sz="1450" b="1" dirty="0"/>
              <a:t>Stable operation (PID Voltage)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0D8DFD-78C4-4BB1-BBCB-ECBD06034128}"/>
              </a:ext>
            </a:extLst>
          </p:cNvPr>
          <p:cNvSpPr txBox="1"/>
          <p:nvPr/>
        </p:nvSpPr>
        <p:spPr>
          <a:xfrm>
            <a:off x="6489416" y="4098545"/>
            <a:ext cx="2273300" cy="2387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en-US" sz="1400" dirty="0">
                <a:latin typeface="Open Sans"/>
                <a:ea typeface="Open Sans"/>
                <a:cs typeface="Open Sans"/>
              </a:rPr>
              <a:t>Motor speed remains consistent with minor fluctuations.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BA586-C182-4BED-A061-4D2A0CC38F7F}"/>
              </a:ext>
            </a:extLst>
          </p:cNvPr>
          <p:cNvSpPr txBox="1"/>
          <p:nvPr/>
        </p:nvSpPr>
        <p:spPr>
          <a:xfrm>
            <a:off x="9275162" y="3702112"/>
            <a:ext cx="2273300" cy="315471"/>
          </a:xfrm>
          <a:prstGeom prst="rect">
            <a:avLst/>
          </a:prstGeom>
          <a:noFill/>
        </p:spPr>
        <p:txBody>
          <a:bodyPr vertOverflow="overflow" vert="horz" wrap="square" rtlCol="0" anchor="b" anchorCtr="1">
            <a:spAutoFit/>
          </a:bodyPr>
          <a:lstStyle/>
          <a:p>
            <a:pPr algn="ctr"/>
            <a:r>
              <a:rPr lang="en-US" sz="1450" b="1" dirty="0"/>
              <a:t>Speed Error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3E98E-803E-445D-BD8F-47428BF800E9}"/>
              </a:ext>
            </a:extLst>
          </p:cNvPr>
          <p:cNvSpPr txBox="1"/>
          <p:nvPr/>
        </p:nvSpPr>
        <p:spPr>
          <a:xfrm>
            <a:off x="9305209" y="4098545"/>
            <a:ext cx="2273300" cy="1815882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en-US" sz="1400" dirty="0">
                <a:latin typeface="Open Sans"/>
                <a:ea typeface="Open Sans"/>
                <a:cs typeface="Open Sans"/>
              </a:rPr>
              <a:t>Speed error is detected when the motor speed starts drifting away from desired speed. (50rad/s).</a:t>
            </a:r>
          </a:p>
          <a:p>
            <a:pPr algn="ctr"/>
            <a:endParaRPr lang="en-US" sz="1400" dirty="0">
              <a:latin typeface="Open Sans"/>
              <a:ea typeface="Open Sans"/>
              <a:cs typeface="Open Sans"/>
            </a:endParaRPr>
          </a:p>
          <a:p>
            <a:pPr algn="ctr"/>
            <a:r>
              <a:rPr lang="en-US" sz="1400" dirty="0">
                <a:latin typeface="Open Sans"/>
                <a:ea typeface="Open Sans"/>
                <a:cs typeface="Open Sans"/>
              </a:rPr>
              <a:t>Decreased speed due to increased load as blinds fully close.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AB941C-58CE-982D-9B63-DFE4F5F5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655"/>
          <a:stretch/>
        </p:blipFill>
        <p:spPr>
          <a:xfrm>
            <a:off x="9114504" y="1663608"/>
            <a:ext cx="2654710" cy="1721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A8C5A0-411A-3A06-5B54-B4FFD91A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68" b="26585"/>
          <a:stretch/>
        </p:blipFill>
        <p:spPr>
          <a:xfrm>
            <a:off x="6419237" y="1632156"/>
            <a:ext cx="2390465" cy="17802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00DCE8-514C-C656-FCEC-99FDD24F7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959" r="505" b="49375"/>
          <a:stretch/>
        </p:blipFill>
        <p:spPr>
          <a:xfrm>
            <a:off x="3692958" y="1632155"/>
            <a:ext cx="2462863" cy="17968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CA5CDA-F6F0-3917-1480-84CD69DF6C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7" b="70866"/>
          <a:stretch/>
        </p:blipFill>
        <p:spPr>
          <a:xfrm>
            <a:off x="757084" y="1632155"/>
            <a:ext cx="2456016" cy="17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sh">
  <a:themeElements>
    <a:clrScheme name="SevenBox's Tone White">
      <a:dk1>
        <a:srgbClr val="232220"/>
      </a:dk1>
      <a:lt1>
        <a:srgbClr val="FFFFFF"/>
      </a:lt1>
      <a:dk2>
        <a:srgbClr val="232220"/>
      </a:dk2>
      <a:lt2>
        <a:srgbClr val="FFFFFF"/>
      </a:lt2>
      <a:accent1>
        <a:srgbClr val="A06C55"/>
      </a:accent1>
      <a:accent2>
        <a:srgbClr val="B68268"/>
      </a:accent2>
      <a:accent3>
        <a:srgbClr val="DB9D84"/>
      </a:accent3>
      <a:accent4>
        <a:srgbClr val="F3AF98"/>
      </a:accent4>
      <a:accent5>
        <a:srgbClr val="EFBBB8"/>
      </a:accent5>
      <a:accent6>
        <a:srgbClr val="E59E9C"/>
      </a:accent6>
      <a:hlink>
        <a:srgbClr val="5B9BD5"/>
      </a:hlink>
      <a:folHlink>
        <a:srgbClr val="70AD47"/>
      </a:folHlink>
    </a:clrScheme>
    <a:fontScheme name="Montserrat ExtraBold - Open Sans">
      <a:majorFont>
        <a:latin typeface="Montserrat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D574CF-AEA3-4E79-B7D0-DC4D264E6BD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629</Words>
  <Application>Microsoft Office PowerPoint</Application>
  <PresentationFormat>Widescreen</PresentationFormat>
  <Paragraphs>110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Montserrat Bold</vt:lpstr>
      <vt:lpstr>Montserrat ExtraBold</vt:lpstr>
      <vt:lpstr>Open Sans</vt:lpstr>
      <vt:lpstr>Office Theme</vt:lpstr>
      <vt:lpstr>Ash</vt:lpstr>
      <vt:lpstr>AUTOMATIC BLINDS CONTROL SYSTEM</vt:lpstr>
      <vt:lpstr>PowerPoint Presentation</vt:lpstr>
      <vt:lpstr>PowerPoint Presentation</vt:lpstr>
      <vt:lpstr>DCX 22 S MODEL</vt:lpstr>
      <vt:lpstr>PowerPoint Presentation</vt:lpstr>
      <vt:lpstr>Modeling Dynamics</vt:lpstr>
      <vt:lpstr>Modeling Dynamics</vt:lpstr>
      <vt:lpstr>PowerPoint Presentation</vt:lpstr>
      <vt:lpstr>PowerPoint Presentation</vt:lpstr>
      <vt:lpstr>PID Control Overview</vt:lpstr>
      <vt:lpstr>Conclusion &amp; Future Work</vt:lpstr>
      <vt:lpstr>Questions?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2</cp:revision>
  <dcterms:created xsi:type="dcterms:W3CDTF">2024-11-09T15:06:59Z</dcterms:created>
  <dcterms:modified xsi:type="dcterms:W3CDTF">2024-11-09T19:28:58Z</dcterms:modified>
</cp:coreProperties>
</file>